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handoutMasterIdLst>
    <p:handoutMasterId r:id="rId27"/>
  </p:handoutMasterIdLst>
  <p:sldIdLst>
    <p:sldId id="262" r:id="rId2"/>
    <p:sldId id="286" r:id="rId3"/>
    <p:sldId id="264" r:id="rId4"/>
    <p:sldId id="287" r:id="rId5"/>
    <p:sldId id="288" r:id="rId6"/>
    <p:sldId id="289" r:id="rId7"/>
    <p:sldId id="266" r:id="rId8"/>
    <p:sldId id="292" r:id="rId9"/>
    <p:sldId id="323" r:id="rId10"/>
    <p:sldId id="324" r:id="rId11"/>
    <p:sldId id="298" r:id="rId12"/>
    <p:sldId id="325" r:id="rId13"/>
    <p:sldId id="326" r:id="rId14"/>
    <p:sldId id="327" r:id="rId15"/>
    <p:sldId id="328" r:id="rId16"/>
    <p:sldId id="335" r:id="rId17"/>
    <p:sldId id="329" r:id="rId18"/>
    <p:sldId id="331" r:id="rId19"/>
    <p:sldId id="333" r:id="rId20"/>
    <p:sldId id="330" r:id="rId21"/>
    <p:sldId id="332" r:id="rId22"/>
    <p:sldId id="334" r:id="rId23"/>
    <p:sldId id="336" r:id="rId24"/>
    <p:sldId id="263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Zilla Slab SemiBold" panose="020B0604020202020204" charset="0"/>
      <p:bold r:id="rId33"/>
    </p:embeddedFont>
    <p:embeddedFont>
      <p:font typeface="Oxygen Light" panose="020B0604020202020204" charset="0"/>
      <p:regular r:id="rId34"/>
      <p:bold r:id="rId35"/>
    </p:embeddedFont>
    <p:embeddedFont>
      <p:font typeface="Book Antiqua" panose="02040602050305030304" pitchFamily="18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C"/>
    <a:srgbClr val="FFF7F7"/>
    <a:srgbClr val="FFF3F3"/>
    <a:srgbClr val="FFD9D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05A473-A67A-4E67-B12D-D377399AE1F6}">
  <a:tblStyle styleId="{7405A473-A67A-4E67-B12D-D377399AE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3CEEE4-EA1C-4687-B06A-87DD94B0C2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470" y="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AAA20-3974-4D01-9B69-48562FAD436B}" type="datetimeFigureOut">
              <a:rPr lang="en-US" smtClean="0"/>
              <a:pPr/>
              <a:t>5/5/2023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hjhjhjhjhj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3DBC7-FCB8-4512-AF07-C9AF386403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9452367"/>
      </p:ext>
    </p:extLst>
  </p:cSld>
  <p:clrMap bg1="lt1" tx1="dk1" bg2="dk2" tx2="lt2" accent1="accent1" accent2="accent2" accent3="accent3" accent4="accent4" accent5="accent5" accent6="accent6" hlink="hlink" folHlink="folHlink"/>
  <p:hf sldNum="0"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357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559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5175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179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542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6168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237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257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4865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1789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279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5908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4530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165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4998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25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72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27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493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014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0724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146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75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3917627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</p:sldLayoutIdLst>
  <p:transition>
    <p:fade thruBlk="1"/>
  </p:transition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539797" y="1326385"/>
            <a:ext cx="7992888" cy="7538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36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Theory of Algebraic Structure in Proof Assistant Systems</a:t>
            </a:r>
            <a:endParaRPr sz="36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294967295"/>
          </p:nvPr>
        </p:nvSpPr>
        <p:spPr>
          <a:xfrm>
            <a:off x="500034" y="3214692"/>
            <a:ext cx="4242000" cy="12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dirty="0"/>
              <a:t> </a:t>
            </a:r>
            <a:endParaRPr dirty="0"/>
          </a:p>
        </p:txBody>
      </p:sp>
      <p:sp>
        <p:nvSpPr>
          <p:cNvPr id="112" name="Google Shape;112;p19"/>
          <p:cNvSpPr/>
          <p:nvPr/>
        </p:nvSpPr>
        <p:spPr>
          <a:xfrm>
            <a:off x="8637797" y="4731990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Subtitle 4"/>
          <p:cNvSpPr txBox="1">
            <a:spLocks/>
          </p:cNvSpPr>
          <p:nvPr/>
        </p:nvSpPr>
        <p:spPr>
          <a:xfrm>
            <a:off x="1738282" y="1671367"/>
            <a:ext cx="4800601" cy="42862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014642A2-45B9-DC4F-B017-6D7A1CD61631}"/>
              </a:ext>
            </a:extLst>
          </p:cNvPr>
          <p:cNvSpPr txBox="1">
            <a:spLocks/>
          </p:cNvSpPr>
          <p:nvPr/>
        </p:nvSpPr>
        <p:spPr>
          <a:xfrm>
            <a:off x="1928794" y="2765622"/>
            <a:ext cx="5047807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Akshobhya Katte Madhusudana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Supervisor: Dr. Jacques Carette</a:t>
            </a:r>
          </a:p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Department of Computing and Software</a:t>
            </a:r>
          </a:p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McMaster University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1412" y="0"/>
            <a:ext cx="6289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600" b="1" dirty="0">
              <a:ln w="1905"/>
              <a:solidFill>
                <a:srgbClr val="FF33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4414" y="3214692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52" name="AutoShape 4" descr="ICInPro-2021 – International Conference on Information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4" name="AutoShape 6" descr="ICInPro-2021 – International Conference on Information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72" y="6210"/>
            <a:ext cx="1440160" cy="8750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4" y="43908"/>
            <a:ext cx="1235838" cy="1235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7411" y="1447006"/>
                <a:ext cx="266429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IN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cancellative</a:t>
                </a:r>
                <a:r>
                  <a:rPr lang="en-US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z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1" y="1447006"/>
                <a:ext cx="2664295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144" t="-1695" r="-2975" b="-62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3318" y="2945182"/>
                <a:ext cx="320885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Middle </a:t>
                </a:r>
                <a:r>
                  <a:rPr lang="en-US" sz="1600" b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US" sz="1600" b="1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ol</a:t>
                </a:r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18" y="2945182"/>
                <a:ext cx="3208856" cy="1815882"/>
              </a:xfrm>
              <a:prstGeom prst="rect">
                <a:avLst/>
              </a:prstGeom>
              <a:blipFill rotWithShape="0">
                <a:blip r:embed="rId4"/>
                <a:stretch>
                  <a:fillRect l="-1141" t="-1007" b="-2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47864" y="2946831"/>
                <a:ext cx="32457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IN" sz="16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is alternative. </a:t>
                </a:r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 is flexible. </a:t>
                </a:r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946831"/>
                <a:ext cx="3245759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938" t="-1163" b="-27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55053" y="1469973"/>
                <a:ext cx="20338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  <a:endParaRPr lang="en-IN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53" y="1469973"/>
                <a:ext cx="2033893" cy="1323439"/>
              </a:xfrm>
              <a:prstGeom prst="rect">
                <a:avLst/>
              </a:prstGeom>
              <a:blipFill rotWithShape="0">
                <a:blip r:embed="rId6"/>
                <a:stretch>
                  <a:fillRect l="-1497" t="-1382" b="-36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eme: &quot;I need proof&quot; - All Templates - Meme-arsenal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420092"/>
            <a:ext cx="2511918" cy="2108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9/23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85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247456" y="1471091"/>
                <a:ext cx="489654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Ring </a:t>
                </a:r>
                <a14:m>
                  <m:oMath xmlns:m="http://schemas.openxmlformats.org/officeDocument/2006/math"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</m:t>
                    </m:r>
                    <m:r>
                      <a:rPr lang="en-US" sz="1600" b="1" i="1" u="sng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,+,∗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b="1" i="1" u="sng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1" i="1" u="sng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1600" b="1" i="1" u="sng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𝟎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b="1" i="1" u="sng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an </a:t>
                </a:r>
                <a:r>
                  <a:rPr lang="en-US" sz="1600" dirty="0" err="1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 err="1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belianGroup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8"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Associativity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+(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+0)=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=(0+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Inverse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)=0=(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* is a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monoid</a:t>
                </a: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Associativity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Identity: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∗1)=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=(1∗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Multiplication distributes over addition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distributes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 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distributes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Annihilating zero: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∗0)=0=(0∗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456" y="1471091"/>
                <a:ext cx="4896544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747" t="-600" b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665" y="1509713"/>
                <a:ext cx="407728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Semigroup</a:t>
                </a:r>
                <a:r>
                  <a:rPr lang="en-US" sz="1600" b="1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semigroup is a Magma with associative property.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)=(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</m:oMath>
                  </m:oMathPara>
                </a14:m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Commutative Semigroup:</a:t>
                </a:r>
                <a:endParaRPr lang="en-US" sz="1600" b="1" i="1" u="sng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semigroup that satisfies commutative property is called commutative semigroup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16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" y="1509713"/>
                <a:ext cx="4077287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747" t="-794" r="-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10/23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64490" y="1465822"/>
                <a:ext cx="8195942" cy="1103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Composition of homomorphism is homomorphic: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·1 </m:t>
                        </m:r>
                        <m:r>
                          <a:rPr lang="en-US" sz="16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·</m:t>
                        </m:r>
                        <m:r>
                          <a:rPr lang="en-US" sz="1600" i="1" baseline="-250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IN" sz="1600" b="0" i="1" baseline="-250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IN" sz="1600" b="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IN" sz="1600" b="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60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60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60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</m:oMath>
                </a14:m>
                <a:endParaRPr lang="en-US" sz="1600" i="1" baseline="-250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−1 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90" y="1465822"/>
                <a:ext cx="8195942" cy="1103315"/>
              </a:xfrm>
              <a:prstGeom prst="rect">
                <a:avLst/>
              </a:prstGeom>
              <a:blipFill rotWithShape="0">
                <a:blip r:embed="rId3"/>
                <a:stretch>
                  <a:fillRect l="-372" t="-1657" b="-49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0" name="Picture 20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683755"/>
            <a:ext cx="5796136" cy="19350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827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11/23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4490" y="1465823"/>
                <a:ext cx="351542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semigroup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Semigroup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alternative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Semigroup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flexible</a:t>
                </a:r>
                <a:endParaRPr lang="en-US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90" y="1465823"/>
                <a:ext cx="3515422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867" t="-1695" b="-45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3528" y="2871288"/>
                <a:ext cx="496855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commutative semigroup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Middle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871288"/>
                <a:ext cx="4968552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613" t="-1695" b="-62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580112" y="1471090"/>
                <a:ext cx="29523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Ring without </a:t>
                </a:r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)=−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s-E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∗−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471090"/>
                <a:ext cx="2952328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031" t="-2190" b="-58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24128" y="2748177"/>
                <a:ext cx="34198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)−(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748177"/>
                <a:ext cx="3419872" cy="1323439"/>
              </a:xfrm>
              <a:prstGeom prst="rect">
                <a:avLst/>
              </a:prstGeom>
              <a:blipFill rotWithShape="0">
                <a:blip r:embed="rId6"/>
                <a:stretch>
                  <a:fillRect l="-1070" t="-1382" b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12/23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64088" y="1995686"/>
                <a:ext cx="3600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Kleene Algebra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 idempotent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semiring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:r>
                  <a:rPr lang="en-US" sz="1600" baseline="300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∗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operator such that: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995686"/>
                <a:ext cx="36004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015" t="-1163" b="-27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1520" y="1419622"/>
                <a:ext cx="5112568" cy="3293209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600" b="1" i="1" u="sng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Idempotent </a:t>
                </a:r>
                <a:r>
                  <a:rPr lang="en-US" sz="1600" b="1" i="1" u="sng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semiring</a:t>
                </a:r>
                <a:r>
                  <a:rPr lang="en-US" sz="1600" b="1" i="1" u="sng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IN" sz="1600" b="1" i="1" u="sng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Addition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is an idempotent commutative monoid:</a:t>
                </a:r>
              </a:p>
              <a:p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· Associativity: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Identity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+0)=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=(0+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IN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Commutativity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Idempotent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Multiplication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·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is a monoid:</a:t>
                </a: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 Associativity: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 Identity: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·1)=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=(1·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Addition distributes over multiplication :</a:t>
                </a: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Left distributive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Right distributive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Annihilating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zero: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·0)=0=(0·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19622"/>
                <a:ext cx="5112568" cy="3293209"/>
              </a:xfrm>
              <a:prstGeom prst="rect">
                <a:avLst/>
              </a:prstGeom>
              <a:blipFill rotWithShape="0">
                <a:blip r:embed="rId4"/>
                <a:stretch>
                  <a:fillRect l="-596" t="-556" b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13/23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96" y="1296293"/>
                <a:ext cx="9001000" cy="3539430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Kleene Algebra: </a:t>
                </a:r>
                <a:endParaRPr lang="en-US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 </m:t>
                    </m:r>
                  </m:oMath>
                </a14:m>
                <a:endParaRPr lang="en-IN" sz="1600" i="1" baseline="300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baseline="30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296293"/>
                <a:ext cx="9001000" cy="3539430"/>
              </a:xfrm>
              <a:prstGeom prst="rect">
                <a:avLst/>
              </a:prstGeom>
              <a:blipFill rotWithShape="0">
                <a:blip r:embed="rId3"/>
                <a:stretch>
                  <a:fillRect l="-407" t="-517" b="-6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'm still not convinced Give us more proof - Your meme is bad and you  should feel bad - Zoidberg | Make a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635" y="1709177"/>
            <a:ext cx="3145225" cy="23589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14/23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707654"/>
            <a:ext cx="87209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 5 problems in programming algebra:</a:t>
            </a:r>
          </a:p>
          <a:p>
            <a:endParaRPr lang="en-IN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but structurally different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Quasigroups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Ambiguity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naming e.g. Ring and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Nearring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(*-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semigroup/*-monoid). 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Redundant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 in structural inheritance: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semiring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(+-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commutativeMonoid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*-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monoid).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Identical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Nearring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 e.g. Bounded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semilattice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Idempotent commutative monoid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15/23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7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083" y="1387465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1. Ambiguity –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Ring vs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614" y="2152849"/>
            <a:ext cx="3694443" cy="243103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275856" y="3867894"/>
            <a:ext cx="20882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0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16/23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6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1419272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2. Equivalent </a:t>
            </a:r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but structurally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different: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Quasigroups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6" y="2719599"/>
            <a:ext cx="3744416" cy="1664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2332464"/>
            <a:ext cx="2559471" cy="24384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17/23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11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1419272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3. Redundancy-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When a structure is defined in terms of two or more structures there is a possibility of redundancy</a:t>
            </a:r>
          </a:p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576205"/>
            <a:ext cx="8028384" cy="21668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18/23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267494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Contents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402" y="917612"/>
            <a:ext cx="8579094" cy="378565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2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Definitions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Algebraic structure in proof systems - Survey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Quasigroup and Loop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Semigroup and Ring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Kleene Algebra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Problem in programming algebra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470326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1/23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083" y="1387465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4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 </a:t>
            </a:r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Identical structures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–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Same algebraic structure can be defined from two or more different structures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17" y="2444679"/>
            <a:ext cx="7272808" cy="20279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19/23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1419272"/>
            <a:ext cx="907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5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 </a:t>
            </a:r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Equivalent structures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-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Same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algebraic structure can have various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names. 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594002"/>
            <a:ext cx="8244408" cy="19148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20/23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04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7504" y="1419272"/>
                <a:ext cx="482453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 Family Algebra: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𝑅𝑒𝑓𝑙𝑒𝑥𝑖𝑣𝑒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𝑆𝑦𝑚𝑚𝑒𝑡𝑟𝑖𝑐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𝑇𝑟𝑎𝑛𝑠𝑖𝑡𝑖𝑣𝑒</m:t>
                    </m:r>
                  </m:oMath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𝑀𝑎𝑔𝑚𝑎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𝐶𝑜𝑛𝑔𝑟𝑢𝑒𝑛𝑡</m:t>
                    </m:r>
                  </m:oMath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𝑄𝑢𝑎𝑠𝑖𝑔𝑟𝑜𝑢𝑝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</m:oMath>
                </a14:m>
                <a:endParaRPr lang="en-IN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𝑀𝑎𝑔𝑚𝑎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· (</m:t>
                      </m:r>
                      <m:r>
                        <a:rPr lang="en-US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𝐿𝑎𝑡𝑖𝑛𝑆𝑞𝑢𝑎𝑟𝑒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𝑃𝑟𝑜𝑝𝑒𝑟𝑡𝑦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⊕ 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𝐷𝑖𝑣𝑖𝑠𝑖𝑜𝑛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419272"/>
                <a:ext cx="4824536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379" t="-8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803" y="1707654"/>
            <a:ext cx="6568649" cy="29512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21/23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5104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Conclusion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419272"/>
            <a:ext cx="90730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Define the scope by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Theory of Algebraic structures in Agda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Analyze problems that arise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Extend product family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Generated libraries to standard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More concrete definitions of constructs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771767"/>
            <a:ext cx="3265307" cy="24482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22/23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236186"/>
            <a:ext cx="3168352" cy="37054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04" y="195486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smtClean="0">
                <a:solidFill>
                  <a:srgbClr val="002060"/>
                </a:solidFill>
              </a:rPr>
              <a:t>Questions?</a:t>
            </a:r>
            <a:endParaRPr lang="en-IN" sz="6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Introduction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453797"/>
            <a:ext cx="4865574" cy="3273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3187" y="1458428"/>
            <a:ext cx="3960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Algebraic structure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 of a set A,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collection of operations on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finite set of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axioms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these operations must satisfy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Abstract algebra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the name that is commonly given to the study of algebraic structures. The general theory of algebraic structures has been formalized in universal algebra. 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Introduction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xmlns="" id="{79EFFA19-4349-40E3-9F03-37750F786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53712"/>
            <a:ext cx="9144000" cy="286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just">
              <a:buClrTx/>
            </a:pPr>
            <a:r>
              <a:rPr lang="en-US" altLang="en-US" sz="1800" b="1" i="1" dirty="0" smtClean="0">
                <a:solidFill>
                  <a:srgbClr val="002060"/>
                </a:solidFill>
                <a:cs typeface="Calibri" pitchFamily="34" charset="0"/>
              </a:rPr>
              <a:t>Proof assistant system</a:t>
            </a:r>
            <a:r>
              <a:rPr lang="en-US" altLang="en-US" sz="1800" b="1" i="1" dirty="0">
                <a:solidFill>
                  <a:srgbClr val="002060"/>
                </a:solidFill>
                <a:cs typeface="Calibri" pitchFamily="34" charset="0"/>
              </a:rPr>
              <a:t>: 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Proof assistants 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are 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software 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tool to assist with the development of formal proofs by human-machine collaboration</a:t>
            </a:r>
            <a:endParaRPr lang="en-US" altLang="en-US" sz="1800" dirty="0" smtClean="0">
              <a:solidFill>
                <a:srgbClr val="002060"/>
              </a:solidFill>
              <a:cs typeface="Calibri" pitchFamily="34" charset="0"/>
            </a:endParaRPr>
          </a:p>
          <a:p>
            <a:pPr algn="just">
              <a:buClrTx/>
            </a:pPr>
            <a:endParaRPr lang="en-US" altLang="en-US" sz="1800" b="1" dirty="0" smtClean="0">
              <a:solidFill>
                <a:srgbClr val="002060"/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i="1" dirty="0" smtClean="0">
                <a:solidFill>
                  <a:srgbClr val="002060"/>
                </a:solidFill>
                <a:cs typeface="Calibri" pitchFamily="34" charset="0"/>
              </a:rPr>
              <a:t>Agda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 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is a dependently typed programming 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language and a proof assistant system.</a:t>
            </a:r>
          </a:p>
          <a:p>
            <a:pPr algn="just">
              <a:buClrTx/>
            </a:pPr>
            <a:endParaRPr lang="en-US" altLang="en-US" sz="1800" dirty="0" smtClean="0">
              <a:solidFill>
                <a:srgbClr val="002060"/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Agda has 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been used in various applications such as formal verification, program synthesis, 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theorem proving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, and automated reasoning.</a:t>
            </a:r>
            <a:endParaRPr lang="en-US" altLang="en-US" sz="1800" dirty="0" smtClean="0">
              <a:solidFill>
                <a:srgbClr val="002060"/>
              </a:solidFill>
              <a:cs typeface="Calibri" pitchFamily="34" charset="0"/>
            </a:endParaRPr>
          </a:p>
          <a:p>
            <a:pPr algn="just">
              <a:buClrTx/>
            </a:pPr>
            <a:endParaRPr lang="en-US" altLang="en-US" sz="1800" dirty="0">
              <a:solidFill>
                <a:srgbClr val="002060"/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Agda 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standard library includes 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many useful definitions and theorems about basic data structures, such as natural numbers, lists, and vectors.</a:t>
            </a:r>
            <a:endParaRPr lang="en-US" altLang="en-US" sz="1800" dirty="0" smtClean="0">
              <a:solidFill>
                <a:srgbClr val="002060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3/23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2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Definition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xmlns="" id="{79EFFA19-4349-40E3-9F03-37750F786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465357"/>
                <a:ext cx="9144000" cy="3141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9pPr>
              </a:lstStyle>
              <a:p>
                <a:pPr algn="just">
                  <a:buClrTx/>
                </a:pP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Equivalence Relation: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on set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subset on </a:t>
                </a:r>
                <a:r>
                  <a:rPr lang="en-IN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×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equivalence if it is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reflexive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symmetric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and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transitive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relation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reflexive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:{(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):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R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symmetric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:∀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𝑥𝑅𝑦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⇐⇒ 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𝑦𝑅𝑥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R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transitive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</a:t>
                </a: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endParaRPr lang="en-US" altLang="en-US" sz="1800" b="1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Function: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 in a relation, if every element in domain is mapped to only one element in the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codomain, then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we call it a function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 marL="285750" lvl="2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 f is 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injective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)⇒ 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 </a:t>
                </a:r>
              </a:p>
              <a:p>
                <a:pPr marL="285750" lvl="2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 is called 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surjective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given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there exists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function is called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bijective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it is both injective and surjective.</a:t>
                </a:r>
                <a:endParaRPr lang="en-US" altLang="en-US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65357"/>
                <a:ext cx="9144000" cy="3141502"/>
              </a:xfrm>
              <a:prstGeom prst="rect">
                <a:avLst/>
              </a:prstGeom>
              <a:blipFill rotWithShape="0">
                <a:blip r:embed="rId3"/>
                <a:stretch>
                  <a:fillRect l="-600" t="-1163" r="-533" b="-21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4/23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xmlns="" id="{79EFFA19-4349-40E3-9F03-37750F786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83" y="1374829"/>
                <a:ext cx="9108504" cy="34185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9pPr>
              </a:lstStyle>
              <a:p>
                <a:pPr algn="just">
                  <a:buClrTx/>
                </a:pP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Type: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 type (or language) of the algebra is a set of function symbols. Each member of this set is assigned a positive number that is the arity of the member.</a:t>
                </a:r>
              </a:p>
              <a:p>
                <a:pPr algn="just">
                  <a:buClrTx/>
                </a:pPr>
                <a:endParaRPr lang="en-US" altLang="en-US" sz="1800" b="1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Morphism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: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and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are two algebras of same type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then a homomorphism is defined as a mapping α from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to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such that: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baseline="30000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,….,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 </m:t>
                    </m:r>
                    <m:r>
                      <a:rPr lang="en-US" sz="18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baseline="30000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,….,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two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homomorphism,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satisfies one-to-one mapping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 morphism </a:t>
                </a:r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called a </a:t>
                </a:r>
                <a:r>
                  <a:rPr 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monomorphism</a:t>
                </a: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two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monomorphism,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bijection from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to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called an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isomorphism</a:t>
                </a:r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>
                  <a:buClrTx/>
                </a:pPr>
                <a:endParaRPr lang="en-US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>
                  <a:buClrTx/>
                </a:pP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Composition: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A, 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and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the composition of morphisms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denoted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by the function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is defined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)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𝑓𝑎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),∀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  <a:endParaRPr lang="en-US" alt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83" y="1374829"/>
                <a:ext cx="9108504" cy="3418501"/>
              </a:xfrm>
              <a:prstGeom prst="rect">
                <a:avLst/>
              </a:prstGeom>
              <a:blipFill rotWithShape="0">
                <a:blip r:embed="rId3"/>
                <a:stretch>
                  <a:fillRect l="-602" t="-1071" r="-937" b="-19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Definition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5/23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719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Algebraic Structures in Proof Systems - Survey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</a:t>
            </a: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Kleene Algebra</a:t>
            </a:r>
            <a:endParaRPr lang="en-US" altLang="en-US" sz="16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 algebra</a:t>
            </a:r>
            <a:endParaRPr lang="en-US" altLang="en-US" sz="16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494810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 Systems: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Agda 2:Agda standard library – v1.7.1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Coq: Mathematical components – 1.12.0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Idris 2 – library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 3 –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Mathlib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3.4.2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web crawler to skim the source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clickable table that takes to definition of the structures in the source code.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6/23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509" y="1360533"/>
                <a:ext cx="565212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magma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has 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set equipped with a single binary operation that must be closed by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definition.</a:t>
                </a:r>
                <a:endParaRPr lang="en-US" sz="18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can be defined as a magma with left and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division identities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y</m:t>
                      </m:r>
                      <m:r>
                        <a:rPr lang="es-ES" sz="18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IN" sz="1800" b="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/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)/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 </a:t>
                </a:r>
                <a:r>
                  <a:rPr lang="en-US" sz="18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that has identity element. The identity axiom is given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n-IN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9" y="1360533"/>
                <a:ext cx="5652120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862" t="-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563638"/>
            <a:ext cx="3499884" cy="31683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7/23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992" y="1334910"/>
            <a:ext cx="907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Homomorphism of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quasigroup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loop:</a:t>
            </a: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3"/>
          <a:srcRect l="1982" t="4015" r="890" b="4042"/>
          <a:stretch/>
        </p:blipFill>
        <p:spPr>
          <a:xfrm>
            <a:off x="5364088" y="2211709"/>
            <a:ext cx="3528392" cy="15841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5" name="Picture 1024"/>
          <p:cNvPicPr>
            <a:picLocks noChangeAspect="1"/>
          </p:cNvPicPr>
          <p:nvPr/>
        </p:nvPicPr>
        <p:blipFill rotWithShape="1">
          <a:blip r:embed="rId4"/>
          <a:srcRect l="4793" t="2697" r="4200"/>
          <a:stretch/>
        </p:blipFill>
        <p:spPr>
          <a:xfrm>
            <a:off x="389588" y="1902745"/>
            <a:ext cx="4680520" cy="1016698"/>
          </a:xfrm>
          <a:prstGeom prst="rect">
            <a:avLst/>
          </a:prstGeom>
        </p:spPr>
      </p:pic>
      <p:pic>
        <p:nvPicPr>
          <p:cNvPr id="1026" name="Picture 1025"/>
          <p:cNvPicPr>
            <a:picLocks noChangeAspect="1"/>
          </p:cNvPicPr>
          <p:nvPr/>
        </p:nvPicPr>
        <p:blipFill rotWithShape="1">
          <a:blip r:embed="rId5"/>
          <a:srcRect l="4792" r="4201"/>
          <a:stretch/>
        </p:blipFill>
        <p:spPr>
          <a:xfrm>
            <a:off x="389588" y="3525322"/>
            <a:ext cx="4680520" cy="9019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8/23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more template">
  <a:themeElements>
    <a:clrScheme name="Custom 347">
      <a:dk1>
        <a:srgbClr val="011733"/>
      </a:dk1>
      <a:lt1>
        <a:srgbClr val="FFFFFF"/>
      </a:lt1>
      <a:dk2>
        <a:srgbClr val="889597"/>
      </a:dk2>
      <a:lt2>
        <a:srgbClr val="EBEEEA"/>
      </a:lt2>
      <a:accent1>
        <a:srgbClr val="BCF6A7"/>
      </a:accent1>
      <a:accent2>
        <a:srgbClr val="18A88D"/>
      </a:accent2>
      <a:accent3>
        <a:srgbClr val="11606D"/>
      </a:accent3>
      <a:accent4>
        <a:srgbClr val="1A4EB9"/>
      </a:accent4>
      <a:accent5>
        <a:srgbClr val="9E87D8"/>
      </a:accent5>
      <a:accent6>
        <a:srgbClr val="E498C6"/>
      </a:accent6>
      <a:hlink>
        <a:srgbClr val="116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9375</TotalTime>
  <Words>2281</Words>
  <Application>Microsoft Office PowerPoint</Application>
  <PresentationFormat>On-screen Show (16:9)</PresentationFormat>
  <Paragraphs>465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Cambria Math</vt:lpstr>
      <vt:lpstr>Droid Sans Fallback</vt:lpstr>
      <vt:lpstr>Zilla Slab SemiBold</vt:lpstr>
      <vt:lpstr>Wingdings</vt:lpstr>
      <vt:lpstr>Arial</vt:lpstr>
      <vt:lpstr>Oxygen Light</vt:lpstr>
      <vt:lpstr>Book Antiqua</vt:lpstr>
      <vt:lpstr>Whitmore template</vt:lpstr>
      <vt:lpstr>Theory of Algebraic Structure in Proof Assistant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Thotas</dc:creator>
  <cp:lastModifiedBy>Dell</cp:lastModifiedBy>
  <cp:revision>165</cp:revision>
  <dcterms:modified xsi:type="dcterms:W3CDTF">2023-05-05T21:37:34Z</dcterms:modified>
</cp:coreProperties>
</file>